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7" r:id="rId3"/>
    <p:sldId id="258" r:id="rId4"/>
    <p:sldId id="260" r:id="rId5"/>
    <p:sldId id="264" r:id="rId6"/>
    <p:sldId id="265" r:id="rId7"/>
    <p:sldId id="266"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546"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3" name="Rectangle 22"/>
          <p:cNvSpPr/>
          <p:nvPr/>
        </p:nvSpPr>
        <p:spPr>
          <a:xfrm flipV="1">
            <a:off x="5410182" y="3810000"/>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4" name="Rectangle 23"/>
          <p:cNvSpPr/>
          <p:nvPr/>
        </p:nvSpPr>
        <p:spPr>
          <a:xfrm flipV="1">
            <a:off x="5410200" y="3897010"/>
            <a:ext cx="3733801" cy="192024"/>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5" name="Rectangle 24"/>
          <p:cNvSpPr/>
          <p:nvPr/>
        </p:nvSpPr>
        <p:spPr>
          <a:xfrm flipV="1">
            <a:off x="5410200" y="4115167"/>
            <a:ext cx="3733801"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6" name="Rectangle 25"/>
          <p:cNvSpPr/>
          <p:nvPr/>
        </p:nvSpPr>
        <p:spPr>
          <a:xfrm flipV="1">
            <a:off x="5410200" y="4164403"/>
            <a:ext cx="1965960" cy="18288"/>
          </a:xfrm>
          <a:prstGeom prst="rect">
            <a:avLst/>
          </a:prstGeom>
          <a:solidFill>
            <a:schemeClr val="accent2">
              <a:alpha val="6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7" name="Rectangle 26"/>
          <p:cNvSpPr/>
          <p:nvPr/>
        </p:nvSpPr>
        <p:spPr>
          <a:xfrm flipV="1">
            <a:off x="5410200" y="4199572"/>
            <a:ext cx="1965960"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0" name="Rounded Rectangle 29"/>
          <p:cNvSpPr/>
          <p:nvPr/>
        </p:nvSpPr>
        <p:spPr bwMode="white">
          <a:xfrm>
            <a:off x="5410200" y="3962400"/>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1" name="Rounded Rectangle 30"/>
          <p:cNvSpPr/>
          <p:nvPr/>
        </p:nvSpPr>
        <p:spPr bwMode="white">
          <a:xfrm>
            <a:off x="7376507" y="406098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Rectangle 6"/>
          <p:cNvSpPr/>
          <p:nvPr/>
        </p:nvSpPr>
        <p:spPr>
          <a:xfrm>
            <a:off x="1" y="3649662"/>
            <a:ext cx="9144000" cy="244170"/>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0" y="3675527"/>
            <a:ext cx="9144001" cy="14067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flipV="1">
            <a:off x="6414051" y="3643090"/>
            <a:ext cx="2729950" cy="248432"/>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Rectangle 18"/>
          <p:cNvSpPr/>
          <p:nvPr/>
        </p:nvSpPr>
        <p:spPr>
          <a:xfrm>
            <a:off x="0" y="0"/>
            <a:ext cx="9144000" cy="3701700"/>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457200" y="2401887"/>
            <a:ext cx="8458200" cy="1470025"/>
          </a:xfrm>
        </p:spPr>
        <p:txBody>
          <a:bodyPr anchor="b"/>
          <a:lstStyle>
            <a:lvl1pPr>
              <a:defRPr sz="4400">
                <a:solidFill>
                  <a:schemeClr val="bg1"/>
                </a:solidFill>
              </a:defRPr>
            </a:lvl1pPr>
          </a:lstStyle>
          <a:p>
            <a:r>
              <a:rPr kumimoji="0" lang="en-US" smtClean="0"/>
              <a:t>Click to edit Master title style</a:t>
            </a:r>
            <a:endParaRPr kumimoji="0" lang="en-US"/>
          </a:p>
        </p:txBody>
      </p:sp>
      <p:sp>
        <p:nvSpPr>
          <p:cNvPr id="9" name="Subtitle 8"/>
          <p:cNvSpPr>
            <a:spLocks noGrp="1"/>
          </p:cNvSpPr>
          <p:nvPr>
            <p:ph type="subTitle" idx="1"/>
          </p:nvPr>
        </p:nvSpPr>
        <p:spPr>
          <a:xfrm>
            <a:off x="457200" y="3899938"/>
            <a:ext cx="4953000" cy="1752600"/>
          </a:xfrm>
        </p:spPr>
        <p:txBody>
          <a:bodyPr/>
          <a:lstStyle>
            <a:lvl1pPr marL="64008" indent="0" algn="l">
              <a:buNone/>
              <a:defRPr sz="24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a:xfrm>
            <a:off x="6705600" y="4206240"/>
            <a:ext cx="960120" cy="457200"/>
          </a:xfrm>
        </p:spPr>
        <p:txBody>
          <a:bodyPr/>
          <a:lstStyle/>
          <a:p>
            <a:fld id="{7DED63FA-4253-409F-8308-F4191ADA8666}" type="datetimeFigureOut">
              <a:rPr lang="en-US" smtClean="0"/>
              <a:pPr/>
              <a:t>9/8/2011</a:t>
            </a:fld>
            <a:endParaRPr lang="en-US"/>
          </a:p>
        </p:txBody>
      </p:sp>
      <p:sp>
        <p:nvSpPr>
          <p:cNvPr id="17" name="Footer Placeholder 16"/>
          <p:cNvSpPr>
            <a:spLocks noGrp="1"/>
          </p:cNvSpPr>
          <p:nvPr>
            <p:ph type="ftr" sz="quarter" idx="11"/>
          </p:nvPr>
        </p:nvSpPr>
        <p:spPr>
          <a:xfrm>
            <a:off x="5410200" y="4205288"/>
            <a:ext cx="1295400" cy="457200"/>
          </a:xfrm>
        </p:spPr>
        <p:txBody>
          <a:bodyPr/>
          <a:lstStyle/>
          <a:p>
            <a:endParaRPr lang="en-US"/>
          </a:p>
        </p:txBody>
      </p:sp>
      <p:sp>
        <p:nvSpPr>
          <p:cNvPr id="29" name="Slide Number Placeholder 28"/>
          <p:cNvSpPr>
            <a:spLocks noGrp="1"/>
          </p:cNvSpPr>
          <p:nvPr>
            <p:ph type="sldNum" sz="quarter" idx="12"/>
          </p:nvPr>
        </p:nvSpPr>
        <p:spPr>
          <a:xfrm>
            <a:off x="8320088" y="1136"/>
            <a:ext cx="747712" cy="365760"/>
          </a:xfrm>
        </p:spPr>
        <p:txBody>
          <a:bodyPr/>
          <a:lstStyle>
            <a:lvl1pPr algn="r">
              <a:defRPr sz="1800">
                <a:solidFill>
                  <a:schemeClr val="bg1"/>
                </a:solidFill>
              </a:defRPr>
            </a:lvl1pPr>
          </a:lstStyle>
          <a:p>
            <a:fld id="{68F1405C-F3E9-408B-AF86-57859E8ABABA}"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7DED63FA-4253-409F-8308-F4191ADA8666}" type="datetimeFigureOut">
              <a:rPr lang="en-US" smtClean="0"/>
              <a:pPr/>
              <a:t>9/8/2011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8F1405C-F3E9-408B-AF86-57859E8ABABA}"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81800" y="1143000"/>
            <a:ext cx="1905000" cy="5486400"/>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143000"/>
            <a:ext cx="6248400" cy="5486400"/>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7DED63FA-4253-409F-8308-F4191ADA8666}" type="datetimeFigureOut">
              <a:rPr lang="en-US" smtClean="0"/>
              <a:pPr/>
              <a:t>9/8/2011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8F1405C-F3E9-408B-AF86-57859E8ABABA}"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7DED63FA-4253-409F-8308-F4191ADA8666}" type="datetimeFigureOut">
              <a:rPr lang="en-US" smtClean="0"/>
              <a:pPr/>
              <a:t>9/8/2011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8F1405C-F3E9-408B-AF86-57859E8ABABA}"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1981200"/>
            <a:ext cx="7772400" cy="1362075"/>
          </a:xfrm>
        </p:spPr>
        <p:txBody>
          <a:bodyPr anchor="b">
            <a:noAutofit/>
          </a:bodyPr>
          <a:lstStyle>
            <a:lvl1pPr algn="l">
              <a:buNone/>
              <a:defRPr sz="4300" b="1" cap="none" baseline="0">
                <a:ln w="12700">
                  <a:solidFill>
                    <a:schemeClr val="accent2">
                      <a:shade val="90000"/>
                      <a:satMod val="150000"/>
                    </a:schemeClr>
                  </a:solidFill>
                </a:ln>
                <a:solidFill>
                  <a:srgbClr val="FFFFFF"/>
                </a:solidFill>
                <a:effectLst>
                  <a:outerShdw blurRad="38100" dist="38100" dir="5400000" algn="tl" rotWithShape="0">
                    <a:srgbClr val="000000">
                      <a:alpha val="25000"/>
                    </a:srgbClr>
                  </a:out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722313" y="3367088"/>
            <a:ext cx="7772400" cy="1509712"/>
          </a:xfrm>
        </p:spPr>
        <p:txBody>
          <a:bodyPr anchor="t"/>
          <a:lstStyle>
            <a:lvl1pPr marL="45720" indent="0">
              <a:buNone/>
              <a:defRPr sz="2100" b="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7DED63FA-4253-409F-8308-F4191ADA8666}" type="datetimeFigureOut">
              <a:rPr lang="en-US" smtClean="0"/>
              <a:pPr/>
              <a:t>9/8/2011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8F1405C-F3E9-408B-AF86-57859E8ABABA}"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7DED63FA-4253-409F-8308-F4191ADA8666}" type="datetimeFigureOut">
              <a:rPr lang="en-US" smtClean="0"/>
              <a:pPr/>
              <a:t>9/8/2011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8F1405C-F3E9-408B-AF86-57859E8ABABA}"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381000" y="1143000"/>
            <a:ext cx="8382000" cy="1069848"/>
          </a:xfrm>
        </p:spPr>
        <p:txBody>
          <a:bodyPr anchor="ctr"/>
          <a:lstStyle>
            <a:lvl1pPr>
              <a:defRPr sz="4000" b="0" i="0" cap="none" baseline="0"/>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381000" y="2244970"/>
            <a:ext cx="4041648"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721225" y="2244970"/>
            <a:ext cx="4041775"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381000" y="2708519"/>
            <a:ext cx="4041648"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718304" y="2708519"/>
            <a:ext cx="4041775"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6" name="Date Placeholder 25"/>
          <p:cNvSpPr>
            <a:spLocks noGrp="1"/>
          </p:cNvSpPr>
          <p:nvPr>
            <p:ph type="dt" sz="half" idx="10"/>
          </p:nvPr>
        </p:nvSpPr>
        <p:spPr/>
        <p:txBody>
          <a:bodyPr rtlCol="0"/>
          <a:lstStyle/>
          <a:p>
            <a:fld id="{7DED63FA-4253-409F-8308-F4191ADA8666}" type="datetimeFigureOut">
              <a:rPr lang="en-US" smtClean="0"/>
              <a:pPr/>
              <a:t>9/8/2011</a:t>
            </a:fld>
            <a:endParaRPr lang="en-US"/>
          </a:p>
        </p:txBody>
      </p:sp>
      <p:sp>
        <p:nvSpPr>
          <p:cNvPr id="27" name="Slide Number Placeholder 26"/>
          <p:cNvSpPr>
            <a:spLocks noGrp="1"/>
          </p:cNvSpPr>
          <p:nvPr>
            <p:ph type="sldNum" sz="quarter" idx="11"/>
          </p:nvPr>
        </p:nvSpPr>
        <p:spPr/>
        <p:txBody>
          <a:bodyPr rtlCol="0"/>
          <a:lstStyle/>
          <a:p>
            <a:fld id="{68F1405C-F3E9-408B-AF86-57859E8ABABA}" type="slidenum">
              <a:rPr lang="en-US" smtClean="0"/>
              <a:pPr/>
              <a:t>‹#›</a:t>
            </a:fld>
            <a:endParaRPr lang="en-US"/>
          </a:p>
        </p:txBody>
      </p:sp>
      <p:sp>
        <p:nvSpPr>
          <p:cNvPr id="28" name="Footer Placeholder 27"/>
          <p:cNvSpPr>
            <a:spLocks noGrp="1"/>
          </p:cNvSpPr>
          <p:nvPr>
            <p:ph type="ftr" sz="quarter" idx="12"/>
          </p:nvPr>
        </p:nvSpPr>
        <p:spPr/>
        <p:txBody>
          <a:bodyPr rtlCol="0"/>
          <a:lstStyle/>
          <a:p>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1143000"/>
            <a:ext cx="8229600" cy="1069848"/>
          </a:xfrm>
        </p:spPr>
        <p:txBody>
          <a:bodyPr anchor="ctr"/>
          <a:lstStyle>
            <a:lvl1pPr>
              <a:defRPr sz="4000">
                <a:solidFill>
                  <a:schemeClr val="tx2"/>
                </a:solidFill>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a:xfrm>
            <a:off x="6583680" y="612648"/>
            <a:ext cx="957264" cy="457200"/>
          </a:xfrm>
        </p:spPr>
        <p:txBody>
          <a:bodyPr/>
          <a:lstStyle/>
          <a:p>
            <a:fld id="{7DED63FA-4253-409F-8308-F4191ADA8666}" type="datetimeFigureOut">
              <a:rPr lang="en-US" smtClean="0"/>
              <a:pPr/>
              <a:t>9/8/2011</a:t>
            </a:fld>
            <a:endParaRPr lang="en-US"/>
          </a:p>
        </p:txBody>
      </p:sp>
      <p:sp>
        <p:nvSpPr>
          <p:cNvPr id="4" name="Footer Placeholder 3"/>
          <p:cNvSpPr>
            <a:spLocks noGrp="1"/>
          </p:cNvSpPr>
          <p:nvPr>
            <p:ph type="ftr" sz="quarter" idx="11"/>
          </p:nvPr>
        </p:nvSpPr>
        <p:spPr>
          <a:xfrm>
            <a:off x="5257800" y="612648"/>
            <a:ext cx="1325880" cy="457200"/>
          </a:xfrm>
        </p:spPr>
        <p:txBody>
          <a:bodyPr/>
          <a:lstStyle/>
          <a:p>
            <a:endParaRPr lang="en-US"/>
          </a:p>
        </p:txBody>
      </p:sp>
      <p:sp>
        <p:nvSpPr>
          <p:cNvPr id="5" name="Slide Number Placeholder 4"/>
          <p:cNvSpPr>
            <a:spLocks noGrp="1"/>
          </p:cNvSpPr>
          <p:nvPr>
            <p:ph type="sldNum" sz="quarter" idx="12"/>
          </p:nvPr>
        </p:nvSpPr>
        <p:spPr>
          <a:xfrm>
            <a:off x="8174736" y="2272"/>
            <a:ext cx="762000" cy="365760"/>
          </a:xfrm>
        </p:spPr>
        <p:txBody>
          <a:bodyPr/>
          <a:lstStyle/>
          <a:p>
            <a:fld id="{68F1405C-F3E9-408B-AF86-57859E8ABABA}"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DED63FA-4253-409F-8308-F4191ADA8666}" type="datetimeFigureOut">
              <a:rPr lang="en-US" smtClean="0"/>
              <a:pPr/>
              <a:t>9/8/2011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8F1405C-F3E9-408B-AF86-57859E8ABABA}"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353496" y="1101970"/>
            <a:ext cx="3383280" cy="877824"/>
          </a:xfrm>
        </p:spPr>
        <p:txBody>
          <a:bodyPr anchor="b"/>
          <a:lstStyle>
            <a:lvl1pPr algn="l">
              <a:buNone/>
              <a:defRPr sz="1800" b="1"/>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5353496" y="2010727"/>
            <a:ext cx="3383280" cy="4617720"/>
          </a:xfrm>
        </p:spPr>
        <p:txBody>
          <a:bodyPr/>
          <a:lstStyle>
            <a:lvl1pPr marL="9144"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152400" y="776287"/>
            <a:ext cx="5102352" cy="5852160"/>
          </a:xfrm>
        </p:spPr>
        <p:txBody>
          <a:bodyPr/>
          <a:lstStyle>
            <a:lvl1pPr>
              <a:defRPr sz="3200"/>
            </a:lvl1pPr>
            <a:lvl2pPr>
              <a:defRPr sz="2800"/>
            </a:lvl2pPr>
            <a:lvl3pPr>
              <a:defRPr sz="24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7DED63FA-4253-409F-8308-F4191ADA8666}" type="datetimeFigureOut">
              <a:rPr lang="en-US" smtClean="0"/>
              <a:pPr/>
              <a:t>9/8/2011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8F1405C-F3E9-408B-AF86-57859E8ABABA}"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440434" y="1109160"/>
            <a:ext cx="586803" cy="4681637"/>
          </a:xfrm>
        </p:spPr>
        <p:txBody>
          <a:bodyPr vert="vert270" lIns="45720" tIns="0" rIns="45720" anchor="t"/>
          <a:lstStyle>
            <a:lvl1pPr algn="ctr">
              <a:buNone/>
              <a:defRPr sz="2000" b="1"/>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403671" y="1143000"/>
            <a:ext cx="4572000" cy="4572000"/>
          </a:xfrm>
          <a:solidFill>
            <a:srgbClr val="EAEAEA"/>
          </a:solidFill>
          <a:ln w="50800">
            <a:solidFill>
              <a:srgbClr val="FFFFFF"/>
            </a:solidFill>
            <a:miter lim="800000"/>
          </a:ln>
          <a:effectLst>
            <a:outerShdw blurRad="57150" dist="31750" dir="4800000" algn="tl" rotWithShape="0">
              <a:srgbClr val="000000">
                <a:alpha val="25000"/>
              </a:srgbClr>
            </a:outerShdw>
          </a:effectLst>
          <a:scene3d>
            <a:camera prst="orthographicFront"/>
            <a:lightRig rig="twoPt" dir="t">
              <a:rot lat="0" lon="0" rev="7200000"/>
            </a:lightRig>
          </a:scene3d>
          <a:sp3d contourW="2540">
            <a:bevelT w="25400" h="19050"/>
            <a:contourClr>
              <a:srgbClr val="AEAEAE"/>
            </a:contourClr>
          </a:sp3d>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6088443" y="3274308"/>
            <a:ext cx="2590800" cy="2516489"/>
          </a:xfrm>
        </p:spPr>
        <p:txBody>
          <a:bodyPr lIns="0" tIns="0" rIns="45720" anchor="t"/>
          <a:lstStyle>
            <a:lvl1pPr marL="0" indent="0">
              <a:lnSpc>
                <a:spcPct val="100000"/>
              </a:lnSpc>
              <a:spcBef>
                <a:spcPts val="0"/>
              </a:spcBef>
              <a:buFontTx/>
              <a:buNone/>
              <a:defRPr sz="13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7DED63FA-4253-409F-8308-F4191ADA8666}" type="datetimeFigureOut">
              <a:rPr lang="en-US" smtClean="0"/>
              <a:pPr/>
              <a:t>9/8/2011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8F1405C-F3E9-408B-AF86-57859E8ABABA}"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8" name="Rectangle 27"/>
          <p:cNvSpPr/>
          <p:nvPr/>
        </p:nvSpPr>
        <p:spPr>
          <a:xfrm>
            <a:off x="1" y="366818"/>
            <a:ext cx="9144000" cy="84407"/>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9" name="Rectangle 28"/>
          <p:cNvSpPr/>
          <p:nvPr/>
        </p:nvSpPr>
        <p:spPr>
          <a:xfrm>
            <a:off x="0" y="-1"/>
            <a:ext cx="9144000" cy="310663"/>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0" name="Rectangle 29"/>
          <p:cNvSpPr/>
          <p:nvPr/>
        </p:nvSpPr>
        <p:spPr>
          <a:xfrm>
            <a:off x="0" y="308276"/>
            <a:ext cx="9144001" cy="91441"/>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1" name="Rectangle 30"/>
          <p:cNvSpPr/>
          <p:nvPr/>
        </p:nvSpPr>
        <p:spPr>
          <a:xfrm flipV="1">
            <a:off x="5410182" y="360246"/>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Rectangle 31"/>
          <p:cNvSpPr/>
          <p:nvPr/>
        </p:nvSpPr>
        <p:spPr>
          <a:xfrm flipV="1">
            <a:off x="5410200" y="440112"/>
            <a:ext cx="3733801" cy="180035"/>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3" name="Rounded Rectangle 32"/>
          <p:cNvSpPr/>
          <p:nvPr/>
        </p:nvSpPr>
        <p:spPr bwMode="white">
          <a:xfrm>
            <a:off x="5407339" y="497504"/>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4" name="Rounded Rectangle 33"/>
          <p:cNvSpPr/>
          <p:nvPr/>
        </p:nvSpPr>
        <p:spPr bwMode="white">
          <a:xfrm>
            <a:off x="7373646" y="58894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5" name="Rectangle 34"/>
          <p:cNvSpPr/>
          <p:nvPr/>
        </p:nvSpPr>
        <p:spPr bwMode="invGray">
          <a:xfrm>
            <a:off x="9084966" y="-2001"/>
            <a:ext cx="57626"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6" name="Rectangle 35"/>
          <p:cNvSpPr/>
          <p:nvPr/>
        </p:nvSpPr>
        <p:spPr bwMode="invGray">
          <a:xfrm>
            <a:off x="9044481" y="-2001"/>
            <a:ext cx="27432"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7" name="Rectangle 36"/>
          <p:cNvSpPr/>
          <p:nvPr/>
        </p:nvSpPr>
        <p:spPr bwMode="invGray">
          <a:xfrm>
            <a:off x="9025428" y="-2001"/>
            <a:ext cx="9144" cy="621792"/>
          </a:xfrm>
          <a:prstGeom prst="rect">
            <a:avLst/>
          </a:prstGeom>
          <a:solidFill>
            <a:srgbClr val="FFFFFF">
              <a:alpha val="6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8" name="Rectangle 37"/>
          <p:cNvSpPr/>
          <p:nvPr/>
        </p:nvSpPr>
        <p:spPr bwMode="invGray">
          <a:xfrm>
            <a:off x="8975423" y="-2001"/>
            <a:ext cx="27432" cy="621792"/>
          </a:xfrm>
          <a:prstGeom prst="rect">
            <a:avLst/>
          </a:prstGeom>
          <a:solidFill>
            <a:srgbClr val="FFFFFF">
              <a:alpha val="4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9" name="Rectangle 38"/>
          <p:cNvSpPr/>
          <p:nvPr/>
        </p:nvSpPr>
        <p:spPr bwMode="invGray">
          <a:xfrm>
            <a:off x="8915677" y="380"/>
            <a:ext cx="54864" cy="585216"/>
          </a:xfrm>
          <a:prstGeom prst="rect">
            <a:avLst/>
          </a:prstGeom>
          <a:solidFill>
            <a:srgbClr val="FFFFFF">
              <a:alpha val="2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0" name="Rectangle 39"/>
          <p:cNvSpPr/>
          <p:nvPr/>
        </p:nvSpPr>
        <p:spPr bwMode="invGray">
          <a:xfrm>
            <a:off x="8873475" y="380"/>
            <a:ext cx="9144" cy="585216"/>
          </a:xfrm>
          <a:prstGeom prst="rect">
            <a:avLst/>
          </a:prstGeom>
          <a:solidFill>
            <a:srgbClr val="FFFFFF">
              <a:alpha val="30196"/>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Title Placeholder 21"/>
          <p:cNvSpPr>
            <a:spLocks noGrp="1"/>
          </p:cNvSpPr>
          <p:nvPr>
            <p:ph type="title"/>
          </p:nvPr>
        </p:nvSpPr>
        <p:spPr>
          <a:xfrm>
            <a:off x="457200" y="1143000"/>
            <a:ext cx="8229600" cy="1066800"/>
          </a:xfrm>
          <a:prstGeom prst="rect">
            <a:avLst/>
          </a:prstGeom>
        </p:spPr>
        <p:txBody>
          <a:bodyPr vert="horz" anchor="ctr">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457200" y="2249424"/>
            <a:ext cx="8229600" cy="4325112"/>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6586536" y="612648"/>
            <a:ext cx="957264" cy="457200"/>
          </a:xfrm>
          <a:prstGeom prst="rect">
            <a:avLst/>
          </a:prstGeom>
        </p:spPr>
        <p:txBody>
          <a:bodyPr vert="horz"/>
          <a:lstStyle>
            <a:lvl1pPr algn="l" eaLnBrk="1" latinLnBrk="0" hangingPunct="1">
              <a:defRPr kumimoji="0" sz="800">
                <a:solidFill>
                  <a:schemeClr val="accent2"/>
                </a:solidFill>
              </a:defRPr>
            </a:lvl1pPr>
          </a:lstStyle>
          <a:p>
            <a:fld id="{7DED63FA-4253-409F-8308-F4191ADA8666}" type="datetimeFigureOut">
              <a:rPr lang="en-US" smtClean="0"/>
              <a:pPr/>
              <a:t>9/8/2011</a:t>
            </a:fld>
            <a:endParaRPr lang="en-US"/>
          </a:p>
        </p:txBody>
      </p:sp>
      <p:sp>
        <p:nvSpPr>
          <p:cNvPr id="3" name="Footer Placeholder 2"/>
          <p:cNvSpPr>
            <a:spLocks noGrp="1"/>
          </p:cNvSpPr>
          <p:nvPr>
            <p:ph type="ftr" sz="quarter" idx="3"/>
          </p:nvPr>
        </p:nvSpPr>
        <p:spPr>
          <a:xfrm>
            <a:off x="5257800" y="612648"/>
            <a:ext cx="1325880" cy="457200"/>
          </a:xfrm>
          <a:prstGeom prst="rect">
            <a:avLst/>
          </a:prstGeom>
        </p:spPr>
        <p:txBody>
          <a:bodyPr vert="horz"/>
          <a:lstStyle>
            <a:lvl1pPr algn="r" eaLnBrk="1" latinLnBrk="0" hangingPunct="1">
              <a:defRPr kumimoji="0" sz="800">
                <a:solidFill>
                  <a:schemeClr val="accent2"/>
                </a:solidFill>
              </a:defRPr>
            </a:lvl1pPr>
          </a:lstStyle>
          <a:p>
            <a:endParaRPr lang="en-US"/>
          </a:p>
        </p:txBody>
      </p:sp>
      <p:sp>
        <p:nvSpPr>
          <p:cNvPr id="23" name="Slide Number Placeholder 22"/>
          <p:cNvSpPr>
            <a:spLocks noGrp="1"/>
          </p:cNvSpPr>
          <p:nvPr>
            <p:ph type="sldNum" sz="quarter" idx="4"/>
          </p:nvPr>
        </p:nvSpPr>
        <p:spPr>
          <a:xfrm>
            <a:off x="8174736" y="2272"/>
            <a:ext cx="762000" cy="365760"/>
          </a:xfrm>
          <a:prstGeom prst="rect">
            <a:avLst/>
          </a:prstGeom>
        </p:spPr>
        <p:txBody>
          <a:bodyPr vert="horz" anchor="b"/>
          <a:lstStyle>
            <a:lvl1pPr algn="r" eaLnBrk="1" latinLnBrk="0" hangingPunct="1">
              <a:defRPr kumimoji="0" sz="1800">
                <a:solidFill>
                  <a:srgbClr val="FFFFFF"/>
                </a:solidFill>
              </a:defRPr>
            </a:lvl1pPr>
          </a:lstStyle>
          <a:p>
            <a:fld id="{68F1405C-F3E9-408B-AF86-57859E8ABABA}"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365760" indent="-256032" algn="l" rtl="0" eaLnBrk="1" latinLnBrk="0" hangingPunct="1">
        <a:spcBef>
          <a:spcPts val="300"/>
        </a:spcBef>
        <a:buClr>
          <a:schemeClr val="accent3"/>
        </a:buClr>
        <a:buFont typeface="Georgia"/>
        <a:buChar char="•"/>
        <a:defRPr kumimoji="0" sz="2800" kern="1200">
          <a:solidFill>
            <a:schemeClr val="tx1"/>
          </a:solidFill>
          <a:latin typeface="+mn-lt"/>
          <a:ea typeface="+mn-ea"/>
          <a:cs typeface="+mn-cs"/>
        </a:defRPr>
      </a:lvl1pPr>
      <a:lvl2pPr marL="658368" indent="-246888" algn="l" rtl="0" eaLnBrk="1" latinLnBrk="0" hangingPunct="1">
        <a:spcBef>
          <a:spcPts val="300"/>
        </a:spcBef>
        <a:buClr>
          <a:schemeClr val="accent2"/>
        </a:buClr>
        <a:buFont typeface="Georgia"/>
        <a:buChar char="▫"/>
        <a:defRPr kumimoji="0" sz="2600" kern="1200">
          <a:solidFill>
            <a:schemeClr val="accent2"/>
          </a:solidFill>
          <a:latin typeface="+mn-lt"/>
          <a:ea typeface="+mn-ea"/>
          <a:cs typeface="+mn-cs"/>
        </a:defRPr>
      </a:lvl2pPr>
      <a:lvl3pPr marL="923544" indent="-219456" algn="l" rtl="0" eaLnBrk="1" latinLnBrk="0" hangingPunct="1">
        <a:spcBef>
          <a:spcPts val="300"/>
        </a:spcBef>
        <a:buClr>
          <a:schemeClr val="accent1"/>
        </a:buClr>
        <a:buFont typeface="Wingdings 2"/>
        <a:buChar char=""/>
        <a:defRPr kumimoji="0" sz="2400" kern="1200">
          <a:solidFill>
            <a:schemeClr val="accent1"/>
          </a:solidFill>
          <a:latin typeface="+mn-lt"/>
          <a:ea typeface="+mn-ea"/>
          <a:cs typeface="+mn-cs"/>
        </a:defRPr>
      </a:lvl3pPr>
      <a:lvl4pPr marL="1179576" indent="-201168" algn="l" rtl="0" eaLnBrk="1" latinLnBrk="0" hangingPunct="1">
        <a:spcBef>
          <a:spcPts val="300"/>
        </a:spcBef>
        <a:buClr>
          <a:schemeClr val="accent1"/>
        </a:buClr>
        <a:buFont typeface="Wingdings 2"/>
        <a:buChar char=""/>
        <a:defRPr kumimoji="0" sz="2200" kern="1200">
          <a:solidFill>
            <a:schemeClr val="accent1"/>
          </a:solidFill>
          <a:latin typeface="+mn-lt"/>
          <a:ea typeface="+mn-ea"/>
          <a:cs typeface="+mn-cs"/>
        </a:defRPr>
      </a:lvl4pPr>
      <a:lvl5pPr marL="1389888" indent="-182880" algn="l" rtl="0" eaLnBrk="1" latinLnBrk="0" hangingPunct="1">
        <a:spcBef>
          <a:spcPts val="300"/>
        </a:spcBef>
        <a:buClr>
          <a:schemeClr val="accent3"/>
        </a:buClr>
        <a:buFont typeface="Georgia"/>
        <a:buChar char="▫"/>
        <a:defRPr kumimoji="0" sz="2000" kern="1200">
          <a:solidFill>
            <a:schemeClr val="accent3"/>
          </a:solidFill>
          <a:latin typeface="+mn-lt"/>
          <a:ea typeface="+mn-ea"/>
          <a:cs typeface="+mn-cs"/>
        </a:defRPr>
      </a:lvl5pPr>
      <a:lvl6pPr marL="1609344" indent="-182880" algn="l" rtl="0" eaLnBrk="1" latinLnBrk="0" hangingPunct="1">
        <a:spcBef>
          <a:spcPts val="300"/>
        </a:spcBef>
        <a:buClr>
          <a:schemeClr val="accent3"/>
        </a:buClr>
        <a:buFont typeface="Georgia"/>
        <a:buChar char="▫"/>
        <a:defRPr kumimoji="0" sz="1800" kern="1200">
          <a:solidFill>
            <a:schemeClr val="accent3"/>
          </a:solidFill>
          <a:latin typeface="+mn-lt"/>
          <a:ea typeface="+mn-ea"/>
          <a:cs typeface="+mn-cs"/>
        </a:defRPr>
      </a:lvl6pPr>
      <a:lvl7pPr marL="1828800" indent="-182880" algn="l" rtl="0" eaLnBrk="1" latinLnBrk="0" hangingPunct="1">
        <a:spcBef>
          <a:spcPts val="300"/>
        </a:spcBef>
        <a:buClr>
          <a:schemeClr val="accent3"/>
        </a:buClr>
        <a:buFont typeface="Georgia"/>
        <a:buChar char="▫"/>
        <a:defRPr kumimoji="0" sz="1600" kern="1200">
          <a:solidFill>
            <a:schemeClr val="accent3"/>
          </a:solidFill>
          <a:latin typeface="+mn-lt"/>
          <a:ea typeface="+mn-ea"/>
          <a:cs typeface="+mn-cs"/>
        </a:defRPr>
      </a:lvl7pPr>
      <a:lvl8pPr marL="2029968" indent="-182880" algn="l" rtl="0" eaLnBrk="1" latinLnBrk="0" hangingPunct="1">
        <a:spcBef>
          <a:spcPts val="300"/>
        </a:spcBef>
        <a:buClr>
          <a:schemeClr val="accent3"/>
        </a:buClr>
        <a:buFont typeface="Georgia"/>
        <a:buChar char="◦"/>
        <a:defRPr kumimoji="0" sz="1500" kern="1200">
          <a:solidFill>
            <a:schemeClr val="accent3"/>
          </a:solidFill>
          <a:latin typeface="+mn-lt"/>
          <a:ea typeface="+mn-ea"/>
          <a:cs typeface="+mn-cs"/>
        </a:defRPr>
      </a:lvl8pPr>
      <a:lvl9pPr marL="2240280" indent="-182880" algn="l" rtl="0" eaLnBrk="1" latinLnBrk="0" hangingPunct="1">
        <a:spcBef>
          <a:spcPts val="300"/>
        </a:spcBef>
        <a:buClr>
          <a:schemeClr val="accent3"/>
        </a:buClr>
        <a:buFont typeface="Georgia"/>
        <a:buChar char="◦"/>
        <a:defRPr kumimoji="0" sz="1400" kern="1200" baseline="0">
          <a:solidFill>
            <a:schemeClr val="accent3"/>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Introduction to Rhetoric</a:t>
            </a:r>
            <a:endParaRPr lang="en-US" dirty="0"/>
          </a:p>
        </p:txBody>
      </p:sp>
      <p:sp>
        <p:nvSpPr>
          <p:cNvPr id="3" name="Subtitle 2"/>
          <p:cNvSpPr>
            <a:spLocks noGrp="1"/>
          </p:cNvSpPr>
          <p:nvPr>
            <p:ph type="subTitle" idx="1"/>
          </p:nvPr>
        </p:nvSpPr>
        <p:spPr/>
        <p:txBody>
          <a:bodyPr/>
          <a:lstStyle/>
          <a:p>
            <a:r>
              <a:rPr lang="en-US" dirty="0" smtClean="0"/>
              <a:t>September 8, 2011</a:t>
            </a:r>
          </a:p>
          <a:p>
            <a:r>
              <a:rPr lang="en-US" dirty="0" smtClean="0"/>
              <a:t>Ethos, Logos, and </a:t>
            </a:r>
            <a:r>
              <a:rPr lang="en-US" dirty="0" smtClean="0"/>
              <a:t>Pathos</a:t>
            </a:r>
          </a:p>
          <a:p>
            <a:r>
              <a:rPr lang="en-US" smtClean="0"/>
              <a:t>Unit 1</a:t>
            </a:r>
            <a:endParaRPr lang="en-US" dirty="0" smtClean="0"/>
          </a:p>
        </p:txBody>
      </p:sp>
    </p:spTree>
  </p:cSld>
  <p:clrMapOvr>
    <a:masterClrMapping/>
  </p:clrMapOvr>
  <p:transition>
    <p:dissolve/>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Definition of Rhetoric</a:t>
            </a:r>
            <a:endParaRPr lang="en-US" dirty="0"/>
          </a:p>
        </p:txBody>
      </p:sp>
      <p:sp>
        <p:nvSpPr>
          <p:cNvPr id="3" name="Content Placeholder 2"/>
          <p:cNvSpPr>
            <a:spLocks noGrp="1"/>
          </p:cNvSpPr>
          <p:nvPr>
            <p:ph idx="1"/>
          </p:nvPr>
        </p:nvSpPr>
        <p:spPr/>
        <p:txBody>
          <a:bodyPr/>
          <a:lstStyle/>
          <a:p>
            <a:r>
              <a:rPr lang="en-US" dirty="0" smtClean="0"/>
              <a:t>“Rhetoric” was a term coined by Aristotle.</a:t>
            </a:r>
          </a:p>
          <a:p>
            <a:pPr>
              <a:buNone/>
            </a:pPr>
            <a:endParaRPr lang="en-US" dirty="0" smtClean="0"/>
          </a:p>
          <a:p>
            <a:r>
              <a:rPr lang="en-US" dirty="0" smtClean="0"/>
              <a:t>It is </a:t>
            </a:r>
            <a:r>
              <a:rPr lang="en-US" i="1" dirty="0" smtClean="0"/>
              <a:t>not</a:t>
            </a:r>
            <a:r>
              <a:rPr lang="en-US" dirty="0" smtClean="0"/>
              <a:t> defined as “trickery.”</a:t>
            </a:r>
          </a:p>
          <a:p>
            <a:pPr>
              <a:buNone/>
            </a:pPr>
            <a:endParaRPr lang="en-US" dirty="0" smtClean="0"/>
          </a:p>
          <a:p>
            <a:r>
              <a:rPr lang="en-US" dirty="0" smtClean="0"/>
              <a:t>It </a:t>
            </a:r>
            <a:r>
              <a:rPr lang="en-US" i="1" dirty="0" smtClean="0"/>
              <a:t>is</a:t>
            </a:r>
            <a:r>
              <a:rPr lang="en-US" dirty="0" smtClean="0"/>
              <a:t> </a:t>
            </a:r>
            <a:r>
              <a:rPr lang="en-US" u="sng" dirty="0" smtClean="0"/>
              <a:t>the use of the best available tools to persuade an audience and to appeal to that audience from a position of strength.</a:t>
            </a:r>
          </a:p>
          <a:p>
            <a:endParaRPr lang="en-US" u="sng" dirty="0" smtClean="0"/>
          </a:p>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down)">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ipe(down)">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wipe(down)">
                                      <p:cBhvr>
                                        <p:cTn id="1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Tools for Appealing to an Audience</a:t>
            </a:r>
            <a:endParaRPr lang="en-US" dirty="0"/>
          </a:p>
        </p:txBody>
      </p:sp>
      <p:sp>
        <p:nvSpPr>
          <p:cNvPr id="3" name="Content Placeholder 2"/>
          <p:cNvSpPr>
            <a:spLocks noGrp="1"/>
          </p:cNvSpPr>
          <p:nvPr>
            <p:ph idx="1"/>
          </p:nvPr>
        </p:nvSpPr>
        <p:spPr/>
        <p:txBody>
          <a:bodyPr/>
          <a:lstStyle/>
          <a:p>
            <a:r>
              <a:rPr lang="en-US" b="1" dirty="0" smtClean="0"/>
              <a:t>Ethos</a:t>
            </a:r>
            <a:r>
              <a:rPr lang="en-US" dirty="0" smtClean="0"/>
              <a:t>- think of “</a:t>
            </a:r>
            <a:r>
              <a:rPr lang="en-US" u="sng" dirty="0" smtClean="0"/>
              <a:t>ethics</a:t>
            </a:r>
            <a:r>
              <a:rPr lang="en-US" dirty="0" smtClean="0"/>
              <a:t>” or </a:t>
            </a:r>
            <a:r>
              <a:rPr lang="en-US" u="sng" dirty="0" smtClean="0"/>
              <a:t>values</a:t>
            </a:r>
            <a:r>
              <a:rPr lang="en-US" dirty="0" smtClean="0"/>
              <a:t>; a writer uses ethos to demonstrate that he/she is trustworthy or credible</a:t>
            </a:r>
          </a:p>
          <a:p>
            <a:r>
              <a:rPr lang="en-US" b="1" dirty="0" smtClean="0"/>
              <a:t>Logos</a:t>
            </a:r>
            <a:r>
              <a:rPr lang="en-US" dirty="0" smtClean="0"/>
              <a:t>- another term for “</a:t>
            </a:r>
            <a:r>
              <a:rPr lang="en-US" u="sng" dirty="0" smtClean="0"/>
              <a:t>reason</a:t>
            </a:r>
            <a:r>
              <a:rPr lang="en-US" dirty="0" smtClean="0"/>
              <a:t>;” a writer’s use of logos is accomplished through the use of details, </a:t>
            </a:r>
            <a:r>
              <a:rPr lang="en-US" u="sng" dirty="0" smtClean="0"/>
              <a:t>facts</a:t>
            </a:r>
            <a:r>
              <a:rPr lang="en-US" dirty="0" smtClean="0"/>
              <a:t>, statistics, expert testimony, etc.</a:t>
            </a:r>
          </a:p>
          <a:p>
            <a:r>
              <a:rPr lang="en-US" b="1" dirty="0" smtClean="0"/>
              <a:t>Pathos</a:t>
            </a:r>
            <a:r>
              <a:rPr lang="en-US" dirty="0" smtClean="0"/>
              <a:t>- </a:t>
            </a:r>
            <a:r>
              <a:rPr lang="en-US" u="sng" dirty="0" smtClean="0"/>
              <a:t>emotions</a:t>
            </a:r>
          </a:p>
          <a:p>
            <a:pPr lvl="1"/>
            <a:r>
              <a:rPr lang="en-US" dirty="0" smtClean="0">
                <a:solidFill>
                  <a:srgbClr val="0070C0"/>
                </a:solidFill>
              </a:rPr>
              <a:t>An argument based solely on pathos is rarely effective!</a:t>
            </a:r>
            <a:endParaRPr lang="en-US" dirty="0">
              <a:solidFill>
                <a:srgbClr val="0070C0"/>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down)">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wipe(down)">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wipe(down)">
                                      <p:cBhvr>
                                        <p:cTn id="17" dur="500"/>
                                        <p:tgtEl>
                                          <p:spTgt spid="3">
                                            <p:txEl>
                                              <p:pRg st="2" end="2"/>
                                            </p:txEl>
                                          </p:spTgt>
                                        </p:tgtEl>
                                      </p:cBhvr>
                                    </p:animEffect>
                                  </p:childTnLst>
                                </p:cTn>
                              </p:par>
                              <p:par>
                                <p:cTn id="18" presetID="22" presetClass="entr" presetSubtype="4" fill="hold" grpId="0" nodeType="withEffect">
                                  <p:stCondLst>
                                    <p:cond delay="0"/>
                                  </p:stCondLst>
                                  <p:childTnLst>
                                    <p:set>
                                      <p:cBhvr>
                                        <p:cTn id="19" dur="1" fill="hold">
                                          <p:stCondLst>
                                            <p:cond delay="0"/>
                                          </p:stCondLst>
                                        </p:cTn>
                                        <p:tgtEl>
                                          <p:spTgt spid="3">
                                            <p:txEl>
                                              <p:pRg st="3" end="3"/>
                                            </p:txEl>
                                          </p:spTgt>
                                        </p:tgtEl>
                                        <p:attrNameLst>
                                          <p:attrName>style.visibility</p:attrName>
                                        </p:attrNameLst>
                                      </p:cBhvr>
                                      <p:to>
                                        <p:strVal val="visible"/>
                                      </p:to>
                                    </p:set>
                                    <p:animEffect transition="in" filter="wipe(down)">
                                      <p:cBhvr>
                                        <p:cTn id="20"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0" y="1600200"/>
            <a:ext cx="3383280" cy="3851030"/>
          </a:xfrm>
        </p:spPr>
        <p:txBody>
          <a:bodyPr>
            <a:noAutofit/>
          </a:bodyPr>
          <a:lstStyle/>
          <a:p>
            <a:pPr algn="ctr"/>
            <a:r>
              <a:rPr lang="en-US" sz="2000" u="sng" dirty="0" smtClean="0"/>
              <a:t>Let’s Practice!</a:t>
            </a:r>
            <a:br>
              <a:rPr lang="en-US" sz="2000" u="sng" dirty="0" smtClean="0"/>
            </a:br>
            <a:r>
              <a:rPr lang="en-US" sz="2000" dirty="0" smtClean="0"/>
              <a:t/>
            </a:r>
            <a:br>
              <a:rPr lang="en-US" sz="2000" dirty="0" smtClean="0"/>
            </a:br>
            <a:r>
              <a:rPr lang="en-US" sz="2000" dirty="0" smtClean="0"/>
              <a:t/>
            </a:r>
            <a:br>
              <a:rPr lang="en-US" sz="2000" dirty="0" smtClean="0"/>
            </a:br>
            <a:r>
              <a:rPr lang="en-US" sz="2000" dirty="0" smtClean="0"/>
              <a:t>How does the artist of this political cartoon use ethos, logos, and/or pathos?</a:t>
            </a:r>
            <a:br>
              <a:rPr lang="en-US" sz="2000" dirty="0" smtClean="0"/>
            </a:br>
            <a:r>
              <a:rPr lang="en-US" sz="2000" dirty="0" smtClean="0"/>
              <a:t/>
            </a:r>
            <a:br>
              <a:rPr lang="en-US" sz="2000" dirty="0" smtClean="0"/>
            </a:br>
            <a:r>
              <a:rPr lang="en-US" sz="2000" dirty="0" smtClean="0"/>
              <a:t/>
            </a:r>
            <a:br>
              <a:rPr lang="en-US" sz="2000" dirty="0" smtClean="0"/>
            </a:br>
            <a:r>
              <a:rPr lang="en-US" sz="2000" dirty="0" smtClean="0"/>
              <a:t>Do you think the artist makes a successful argument? </a:t>
            </a:r>
            <a:br>
              <a:rPr lang="en-US" sz="2000" dirty="0" smtClean="0"/>
            </a:br>
            <a:r>
              <a:rPr lang="en-US" sz="2000" dirty="0" smtClean="0"/>
              <a:t/>
            </a:r>
            <a:br>
              <a:rPr lang="en-US" sz="2000" dirty="0" smtClean="0"/>
            </a:br>
            <a:endParaRPr lang="en-US" sz="2000" dirty="0"/>
          </a:p>
        </p:txBody>
      </p:sp>
      <p:pic>
        <p:nvPicPr>
          <p:cNvPr id="5" name="Content Placeholder 4" descr="Obama Cartoon.png"/>
          <p:cNvPicPr>
            <a:picLocks noGrp="1" noChangeAspect="1"/>
          </p:cNvPicPr>
          <p:nvPr>
            <p:ph sz="half" idx="1"/>
          </p:nvPr>
        </p:nvPicPr>
        <p:blipFill>
          <a:blip r:embed="rId2" cstate="print"/>
          <a:stretch>
            <a:fillRect/>
          </a:stretch>
        </p:blipFill>
        <p:spPr>
          <a:xfrm>
            <a:off x="228600" y="1143000"/>
            <a:ext cx="5174577" cy="4343400"/>
          </a:xfrm>
        </p:spPr>
      </p:pic>
    </p:spTree>
  </p:cSld>
  <p:clrMapOvr>
    <a:masterClrMapping/>
  </p:clrMapOvr>
  <p:transition>
    <p:dissolve/>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Quiz Question 1</a:t>
            </a:r>
            <a:endParaRPr lang="en-US" dirty="0"/>
          </a:p>
        </p:txBody>
      </p:sp>
      <p:sp>
        <p:nvSpPr>
          <p:cNvPr id="3" name="Content Placeholder 2"/>
          <p:cNvSpPr>
            <a:spLocks noGrp="1"/>
          </p:cNvSpPr>
          <p:nvPr>
            <p:ph idx="1"/>
          </p:nvPr>
        </p:nvSpPr>
        <p:spPr/>
        <p:txBody>
          <a:bodyPr/>
          <a:lstStyle/>
          <a:p>
            <a:pPr algn="ctr"/>
            <a:r>
              <a:rPr lang="en-US" dirty="0" smtClean="0"/>
              <a:t>When speakers stress that they are “concerned parents,” “recovering alcoholics,” or “reputable doctors,” which of the three appeals are they using?</a:t>
            </a:r>
          </a:p>
          <a:p>
            <a:pPr algn="ctr">
              <a:buNone/>
            </a:pPr>
            <a:endParaRPr lang="en-US" dirty="0" smtClean="0"/>
          </a:p>
          <a:p>
            <a:pPr algn="ctr"/>
            <a:r>
              <a:rPr lang="en-US" dirty="0" smtClean="0"/>
              <a:t>ANSWER: ETHOS</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Quiz Question 2</a:t>
            </a:r>
            <a:endParaRPr lang="en-US" dirty="0"/>
          </a:p>
        </p:txBody>
      </p:sp>
      <p:sp>
        <p:nvSpPr>
          <p:cNvPr id="3" name="Content Placeholder 2"/>
          <p:cNvSpPr>
            <a:spLocks noGrp="1"/>
          </p:cNvSpPr>
          <p:nvPr>
            <p:ph idx="1"/>
          </p:nvPr>
        </p:nvSpPr>
        <p:spPr/>
        <p:txBody>
          <a:bodyPr/>
          <a:lstStyle/>
          <a:p>
            <a:pPr algn="ctr"/>
            <a:r>
              <a:rPr lang="en-US" dirty="0" smtClean="0"/>
              <a:t>When a writer refers to his “seventeen years of playing baseball” or gives information about the symptoms of the disease from which he is suffering, which of the three appeals is he using?</a:t>
            </a:r>
          </a:p>
          <a:p>
            <a:pPr algn="ctr">
              <a:buNone/>
            </a:pPr>
            <a:endParaRPr lang="en-US" dirty="0" smtClean="0"/>
          </a:p>
          <a:p>
            <a:pPr algn="ctr"/>
            <a:r>
              <a:rPr lang="en-US" dirty="0" smtClean="0"/>
              <a:t>ANSWER: LOGOS</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Quiz Question 3</a:t>
            </a:r>
            <a:endParaRPr lang="en-US" dirty="0"/>
          </a:p>
        </p:txBody>
      </p:sp>
      <p:sp>
        <p:nvSpPr>
          <p:cNvPr id="3" name="Content Placeholder 2"/>
          <p:cNvSpPr>
            <a:spLocks noGrp="1"/>
          </p:cNvSpPr>
          <p:nvPr>
            <p:ph idx="1"/>
          </p:nvPr>
        </p:nvSpPr>
        <p:spPr/>
        <p:txBody>
          <a:bodyPr/>
          <a:lstStyle/>
          <a:p>
            <a:pPr algn="ctr"/>
            <a:r>
              <a:rPr lang="en-US" dirty="0" smtClean="0"/>
              <a:t>When a speaker uses figurative language (metaphors or similes), tells a personal story, or includes strong images in his writing, which of the three appeals is he using?</a:t>
            </a:r>
          </a:p>
          <a:p>
            <a:pPr algn="ctr">
              <a:buNone/>
            </a:pPr>
            <a:endParaRPr lang="en-US" dirty="0" smtClean="0"/>
          </a:p>
          <a:p>
            <a:pPr algn="ctr"/>
            <a:r>
              <a:rPr lang="en-US" dirty="0" smtClean="0"/>
              <a:t>ANSWER: PATHOS</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Urban">
  <a:themeElements>
    <a:clrScheme name="Solstice">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Urban">
      <a:majorFont>
        <a:latin typeface="Trebuchet MS"/>
        <a:ea typeface=""/>
        <a:cs typeface=""/>
        <a:font script="Jpan" typeface="HGｺﾞｼｯｸM"/>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eorgia"/>
        <a:ea typeface=""/>
        <a:cs typeface=""/>
        <a:font script="Jpan" typeface="HG明朝B"/>
        <a:font script="Hang" typeface="맑은 고딕"/>
        <a:font script="Hans" typeface="宋体"/>
        <a:font script="Hant" typeface="新細明體"/>
        <a:font script="Arab" typeface="Arial"/>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Urban">
      <a:fillStyleLst>
        <a:solidFill>
          <a:schemeClr val="phClr"/>
        </a:solidFill>
        <a:gradFill rotWithShape="1">
          <a:gsLst>
            <a:gs pos="0">
              <a:schemeClr val="phClr">
                <a:tint val="1000"/>
                <a:satMod val="255000"/>
              </a:schemeClr>
            </a:gs>
            <a:gs pos="55000">
              <a:schemeClr val="phClr">
                <a:tint val="12000"/>
                <a:satMod val="255000"/>
              </a:schemeClr>
            </a:gs>
            <a:gs pos="100000">
              <a:schemeClr val="phClr">
                <a:tint val="45000"/>
                <a:satMod val="250000"/>
              </a:schemeClr>
            </a:gs>
          </a:gsLst>
          <a:path path="circle">
            <a:fillToRect l="-40000" t="-90000" r="140000" b="190000"/>
          </a:path>
        </a:gradFill>
        <a:gradFill rotWithShape="1">
          <a:gsLst>
            <a:gs pos="0">
              <a:schemeClr val="phClr">
                <a:tint val="43000"/>
                <a:satMod val="165000"/>
              </a:schemeClr>
            </a:gs>
            <a:gs pos="55000">
              <a:schemeClr val="phClr">
                <a:tint val="83000"/>
                <a:satMod val="155000"/>
              </a:schemeClr>
            </a:gs>
            <a:gs pos="100000">
              <a:schemeClr val="phClr">
                <a:shade val="85000"/>
              </a:schemeClr>
            </a:gs>
          </a:gsLst>
          <a:path path="circle">
            <a:fillToRect l="-40000" t="-90000" r="140000" b="190000"/>
          </a:path>
        </a:gradFill>
      </a:fillStyleLst>
      <a:lnStyleLst>
        <a:ln w="9525" cap="flat" cmpd="sng" algn="ctr">
          <a:solidFill>
            <a:schemeClr val="phClr"/>
          </a:solidFill>
          <a:prstDash val="solid"/>
        </a:ln>
        <a:ln w="19050" cap="flat" cmpd="sng" algn="ctr">
          <a:solidFill>
            <a:schemeClr val="phClr"/>
          </a:solidFill>
          <a:prstDash val="solid"/>
        </a:ln>
        <a:ln w="31750" cap="flat" cmpd="sng" algn="ctr">
          <a:solidFill>
            <a:schemeClr val="phClr"/>
          </a:solidFill>
          <a:prstDash val="solid"/>
        </a:ln>
      </a:lnStyleLst>
      <a:effectStyleLst>
        <a:effectStyle>
          <a:effectLst>
            <a:outerShdw blurRad="51500" dist="25400" dir="5400000" rotWithShape="0">
              <a:srgbClr val="000000">
                <a:alpha val="40000"/>
              </a:srgbClr>
            </a:outerShdw>
          </a:effectLst>
        </a:effectStyle>
        <a:effectStyle>
          <a:effectLst>
            <a:outerShdw blurRad="50800" dist="25400" dir="5400000" rotWithShape="0">
              <a:srgbClr val="000000">
                <a:alpha val="4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flat" dir="t">
              <a:rot lat="0" lon="0" rev="20040000"/>
            </a:lightRig>
          </a:scene3d>
          <a:sp3d contourW="12700" prstMaterial="dkEdge">
            <a:bevelT w="25400" h="38100" prst="convex"/>
            <a:contourClr>
              <a:schemeClr val="phClr">
                <a:satMod val="115000"/>
              </a:schemeClr>
            </a:contourClr>
          </a:sp3d>
        </a:effectStyle>
      </a:effectStyleLst>
      <a:bgFillStyleLst>
        <a:solidFill>
          <a:schemeClr val="phClr"/>
        </a:solidFill>
        <a:gradFill rotWithShape="1">
          <a:gsLst>
            <a:gs pos="100000">
              <a:schemeClr val="phClr">
                <a:tint val="80000"/>
                <a:satMod val="250000"/>
              </a:schemeClr>
            </a:gs>
            <a:gs pos="60000">
              <a:schemeClr val="phClr">
                <a:shade val="38000"/>
                <a:satMod val="175000"/>
              </a:schemeClr>
            </a:gs>
            <a:gs pos="0">
              <a:schemeClr val="phClr">
                <a:shade val="30000"/>
                <a:satMod val="175000"/>
              </a:schemeClr>
            </a:gs>
          </a:gsLst>
          <a:lin ang="5400000" scaled="0"/>
        </a:gradFill>
        <a:blipFill>
          <a:blip xmlns:r="http://schemas.openxmlformats.org/officeDocument/2006/relationships" r:embed="rId1">
            <a:duotone>
              <a:schemeClr val="phClr">
                <a:shade val="48000"/>
              </a:schemeClr>
              <a:schemeClr val="phClr">
                <a:tint val="96000"/>
                <a:satMod val="150000"/>
              </a:schemeClr>
            </a:duotone>
          </a:blip>
          <a:tile tx="0" ty="0" sx="80000" sy="8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Urban</Template>
  <TotalTime>187</TotalTime>
  <Words>248</Words>
  <Application>Microsoft Office PowerPoint</Application>
  <PresentationFormat>On-screen Show (4:3)</PresentationFormat>
  <Paragraphs>28</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Urban</vt:lpstr>
      <vt:lpstr>Introduction to Rhetoric</vt:lpstr>
      <vt:lpstr>Definition of Rhetoric</vt:lpstr>
      <vt:lpstr>Tools for Appealing to an Audience</vt:lpstr>
      <vt:lpstr>Let’s Practice!   How does the artist of this political cartoon use ethos, logos, and/or pathos?   Do you think the artist makes a successful argument?   </vt:lpstr>
      <vt:lpstr>Quiz Question 1</vt:lpstr>
      <vt:lpstr>Quiz Question 2</vt:lpstr>
      <vt:lpstr>Quiz Question 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Introduction to Rhetoric</dc:title>
  <dc:creator>Bonnie &amp; Danie Fineman</dc:creator>
  <cp:lastModifiedBy>Administrator</cp:lastModifiedBy>
  <cp:revision>4</cp:revision>
  <dcterms:created xsi:type="dcterms:W3CDTF">2011-09-07T23:37:12Z</dcterms:created>
  <dcterms:modified xsi:type="dcterms:W3CDTF">2011-09-08T16:35:36Z</dcterms:modified>
</cp:coreProperties>
</file>

<file path=docProps/thumbnail.jpeg>
</file>